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389" r:id="rId2"/>
    <p:sldId id="414" r:id="rId3"/>
    <p:sldId id="415" r:id="rId4"/>
    <p:sldId id="396" r:id="rId5"/>
    <p:sldId id="394" r:id="rId6"/>
    <p:sldId id="395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7" r:id="rId16"/>
    <p:sldId id="408" r:id="rId17"/>
    <p:sldId id="409" r:id="rId18"/>
    <p:sldId id="410" r:id="rId19"/>
    <p:sldId id="411" r:id="rId20"/>
    <p:sldId id="413" r:id="rId21"/>
    <p:sldId id="405" r:id="rId22"/>
    <p:sldId id="406" r:id="rId23"/>
    <p:sldId id="390" r:id="rId24"/>
  </p:sldIdLst>
  <p:sldSz cx="12192000" cy="6858000"/>
  <p:notesSz cx="6781800" cy="99187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EEC"/>
    <a:srgbClr val="7F7F7F"/>
    <a:srgbClr val="204A87"/>
    <a:srgbClr val="888A85"/>
    <a:srgbClr val="DA4646"/>
    <a:srgbClr val="2525FB"/>
    <a:srgbClr val="FC204A"/>
    <a:srgbClr val="FD6E02"/>
    <a:srgbClr val="FF3938"/>
    <a:srgbClr val="FFA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9" autoAdjust="0"/>
    <p:restoredTop sz="76652" autoAdjust="0"/>
  </p:normalViewPr>
  <p:slideViewPr>
    <p:cSldViewPr>
      <p:cViewPr>
        <p:scale>
          <a:sx n="75" d="100"/>
          <a:sy n="75" d="100"/>
        </p:scale>
        <p:origin x="534" y="468"/>
      </p:cViewPr>
      <p:guideLst>
        <p:guide orient="horz" pos="288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26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74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4938" y="771525"/>
            <a:ext cx="6564312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688" y="4694238"/>
            <a:ext cx="4965700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Klicken Sie, um die Formate des Vorlagentextes zu bearbeiten</a:t>
            </a:r>
          </a:p>
          <a:p>
            <a:pPr lvl="1"/>
            <a:r>
              <a:rPr lang="en-GB" noProof="0" smtClean="0">
                <a:sym typeface="CommonBullets" pitchFamily="34" charset="2"/>
              </a:rPr>
              <a:t>	Zweite Ebene</a:t>
            </a:r>
          </a:p>
          <a:p>
            <a:pPr lvl="2"/>
            <a:r>
              <a:rPr lang="en-GB" noProof="0" smtClean="0">
                <a:sym typeface="CommonBullets" pitchFamily="34" charset="2"/>
              </a:rPr>
              <a:t>Dritte Ebene</a:t>
            </a:r>
          </a:p>
          <a:p>
            <a:pPr lvl="3"/>
            <a:r>
              <a:rPr lang="en-GB" noProof="0" smtClean="0">
                <a:sym typeface="CommonBullets" pitchFamily="34" charset="2"/>
              </a:rPr>
              <a:t>Vierte Ebene</a:t>
            </a:r>
          </a:p>
          <a:p>
            <a:pPr lvl="4"/>
            <a:r>
              <a:rPr lang="en-GB" noProof="0" smtClean="0">
                <a:sym typeface="CommonBullets" pitchFamily="34" charset="2"/>
              </a:rPr>
              <a:t>Fünfte Ebene</a:t>
            </a:r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9391650"/>
            <a:ext cx="2871788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r" defTabSz="922338">
              <a:spcBef>
                <a:spcPct val="0"/>
              </a:spcBef>
              <a:defRPr sz="1100"/>
            </a:lvl1pPr>
          </a:lstStyle>
          <a:p>
            <a:pPr>
              <a:defRPr/>
            </a:pPr>
            <a:fld id="{F0B85578-CD2D-4C8A-A339-DAC31CCFF2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637394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indent="-17145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938" y="771525"/>
            <a:ext cx="6564312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[</a:t>
            </a:r>
            <a:r>
              <a:rPr lang="es-ES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laser </a:t>
            </a:r>
            <a:r>
              <a:rPr lang="es-ES" baseline="0" dirty="0" err="1" smtClean="0"/>
              <a:t>beam</a:t>
            </a:r>
            <a:r>
              <a:rPr lang="es-ES" dirty="0" smtClean="0"/>
              <a:t>]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0509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Geometrical optics: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Interrelated</a:t>
            </a:r>
            <a:r>
              <a:rPr lang="en-US" baseline="0" dirty="0" smtClean="0"/>
              <a:t>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Set 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Calculate resolution of such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OCT: Illuminate with laser, collect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3516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Start considering illumination</a:t>
            </a:r>
            <a:r>
              <a:rPr lang="en-US" baseline="0" dirty="0" smtClean="0"/>
              <a:t>: projector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Fiber - lens - aperture – sample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fiber is point source – PSF shape defined by optics (NA), beam diameter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fiber has an extended mode shape: convolution of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-&gt; What happens with backscattered light?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4092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Helmholz</a:t>
            </a:r>
            <a:r>
              <a:rPr lang="en-US" dirty="0" smtClean="0"/>
              <a:t> reciprocity: Folded optical</a:t>
            </a:r>
            <a:r>
              <a:rPr lang="en-US" baseline="0" dirty="0" smtClean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order</a:t>
            </a:r>
            <a:r>
              <a:rPr lang="en-US" baseline="0" dirty="0" smtClean="0"/>
              <a:t> that photon reaches the detector: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Illuminate inside </a:t>
            </a:r>
            <a:r>
              <a:rPr lang="en-US" baseline="0" dirty="0" err="1" smtClean="0"/>
              <a:t>PSFill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Be accepted into the optical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Same PSF squaring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Squaring of PSF – Autocorrelation of MTF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-&gt; Simulation of this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8861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fields</a:t>
            </a:r>
          </a:p>
          <a:p>
            <a:r>
              <a:rPr lang="en-US" baseline="0" dirty="0" smtClean="0"/>
              <a:t>Spot through focus</a:t>
            </a:r>
          </a:p>
          <a:p>
            <a:r>
              <a:rPr lang="en-US" baseline="0" dirty="0" smtClean="0"/>
              <a:t>Aberrations</a:t>
            </a:r>
          </a:p>
          <a:p>
            <a:r>
              <a:rPr lang="en-US" baseline="0" dirty="0" smtClean="0"/>
              <a:t>Low NA</a:t>
            </a:r>
          </a:p>
          <a:p>
            <a:r>
              <a:rPr lang="en-US" baseline="0" dirty="0" smtClean="0"/>
              <a:t>1.2 mm FOV</a:t>
            </a:r>
          </a:p>
          <a:p>
            <a:r>
              <a:rPr lang="en-US" baseline="0" dirty="0" smtClean="0"/>
              <a:t>-&gt; Analyzed, simulated -&gt; Test its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62207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baseline="0" dirty="0" smtClean="0"/>
              <a:t> of single modality, OCT probe</a:t>
            </a:r>
          </a:p>
          <a:p>
            <a:r>
              <a:rPr lang="en-US" baseline="0" dirty="0" smtClean="0"/>
              <a:t>Equivalent optics, mechanics</a:t>
            </a:r>
          </a:p>
          <a:p>
            <a:r>
              <a:rPr lang="en-US" baseline="0" dirty="0" smtClean="0"/>
              <a:t>3D printed housing</a:t>
            </a:r>
          </a:p>
          <a:p>
            <a:r>
              <a:rPr lang="en-US" baseline="0" dirty="0" smtClean="0"/>
              <a:t>Custom PI interconnects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86085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Experimental evaluation:</a:t>
            </a:r>
            <a:r>
              <a:rPr lang="en-US" baseline="0" dirty="0" smtClean="0"/>
              <a:t> Obtain Laser Scanned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Measure intensity of </a:t>
            </a:r>
            <a:r>
              <a:rPr lang="en-US" baseline="0" dirty="0" err="1" smtClean="0"/>
              <a:t>backreflected</a:t>
            </a:r>
            <a:r>
              <a:rPr lang="en-US" baseline="0" dirty="0" smtClean="0"/>
              <a:t>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2D area: spiral scanning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85267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Distortion: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Non</a:t>
            </a:r>
            <a:r>
              <a:rPr lang="en-US" baseline="0" dirty="0" smtClean="0"/>
              <a:t> ideal beam: 2 axes of symmetry: eigendirection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Cross coupling of energy between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Whirling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Solution: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WP far from resonance but enough gain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Look up table measured with PSD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1997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Evaluate</a:t>
            </a:r>
            <a:r>
              <a:rPr lang="en-US" baseline="0" dirty="0" smtClean="0"/>
              <a:t> resolution: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Lateral resolution: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Edge (derivative) PSF (</a:t>
            </a:r>
            <a:r>
              <a:rPr lang="en-US" baseline="0" dirty="0" err="1" smtClean="0"/>
              <a:t>fourier</a:t>
            </a:r>
            <a:r>
              <a:rPr lang="en-US" baseline="0" dirty="0" smtClean="0"/>
              <a:t>) MTF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00433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18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35811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938" y="771525"/>
            <a:ext cx="6564312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75397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Motivation</a:t>
            </a:r>
            <a:r>
              <a:rPr lang="en-US" baseline="0" dirty="0" smtClean="0"/>
              <a:t>: use several imaging modalities to improve diagnostic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Proposed endoscope head 13x2x3mm3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Aim of thesis: OCT modality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-&gt;</a:t>
            </a:r>
            <a:r>
              <a:rPr lang="en-US" baseline="0" dirty="0" smtClean="0"/>
              <a:t> Review theory of </a:t>
            </a:r>
            <a:r>
              <a:rPr lang="en-US" baseline="0" dirty="0" smtClean="0"/>
              <a:t>OCT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3692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3.5 mm</a:t>
            </a:r>
            <a:r>
              <a:rPr lang="en-US" baseline="0" dirty="0" smtClean="0"/>
              <a:t> jack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Motivation: use several imaging modalities to improve diagnostic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Proposed endoscope head 13x2x3mm3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Aim of thesis: OCT modality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-&gt;</a:t>
            </a:r>
            <a:r>
              <a:rPr lang="en-US" baseline="0" dirty="0" smtClean="0"/>
              <a:t> Review theory of </a:t>
            </a:r>
            <a:r>
              <a:rPr lang="en-US" baseline="0" dirty="0" smtClean="0"/>
              <a:t>OCT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23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1812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an intuition</a:t>
            </a:r>
            <a:r>
              <a:rPr lang="en-US" baseline="0" dirty="0" smtClean="0"/>
              <a:t> of the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6496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Proposed implementation of</a:t>
            </a:r>
            <a:r>
              <a:rPr lang="en-US" baseline="0" dirty="0" smtClean="0"/>
              <a:t> bimodal probe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2 layer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Independent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beampaths</a:t>
            </a:r>
            <a:r>
              <a:rPr lang="en-US" baseline="0" dirty="0" smtClean="0"/>
              <a:t>, combined by dichroic </a:t>
            </a:r>
            <a:r>
              <a:rPr lang="en-US" baseline="0" dirty="0" err="1" smtClean="0"/>
              <a:t>beamsplitter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Ensure registration of both fields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System size</a:t>
            </a:r>
            <a:r>
              <a:rPr lang="en-US" baseline="0" dirty="0" smtClean="0"/>
              <a:t> of headphone jack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Analyze scanning engine, unfold the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7887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What is SS-OCT?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Technique to measure</a:t>
            </a:r>
            <a:r>
              <a:rPr lang="en-US" dirty="0" smtClean="0"/>
              <a:t> depth</a:t>
            </a:r>
            <a:r>
              <a:rPr lang="en-US" baseline="0" dirty="0" smtClean="0"/>
              <a:t> information of a sample by analyzing its backscattered light.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Michelson interferometer with a laser which can sweep its wavenumber.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Intuitive explanation: Imagine reflector in sample arm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placed at same distance as reference arm: constructive interference at all wavelengths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placed at z1, some wavelengths constructive, other destructive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Spectrogram modulated by </a:t>
            </a:r>
            <a:r>
              <a:rPr lang="en-US" baseline="0" dirty="0" smtClean="0"/>
              <a:t>distance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Cross correlations / Autocorrelations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25368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OCT systems endoscopy:</a:t>
            </a:r>
            <a:r>
              <a:rPr lang="en-US" baseline="0" dirty="0" smtClean="0"/>
              <a:t> fiber based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Same components but now probe goes into body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Practical requirements: Low NA 0.02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3955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Chosen implementation: Fourier plane scanner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Developed by Eric</a:t>
            </a:r>
            <a:r>
              <a:rPr lang="en-US" baseline="0" dirty="0" smtClean="0"/>
              <a:t> Seibel 2000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Intermediate region of a conventional microscope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Emulate</a:t>
            </a:r>
            <a:r>
              <a:rPr lang="en-US" baseline="0" dirty="0" smtClean="0"/>
              <a:t> this behavior by collimated light at an angle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-&gt; How to achieve this behavior?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[Remove dashed angled line]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7816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tube: 4 electrodes,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fixed at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Excites a cantilever formed by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fiber+GRIN</a:t>
            </a:r>
            <a:endParaRPr lang="en-US" b="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Sinusoidal excitation at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-&gt; 1000x mechanical gain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-&gt; Lower </a:t>
            </a:r>
            <a:r>
              <a:rPr lang="en-US" b="0" baseline="0" dirty="0" err="1" smtClean="0">
                <a:solidFill>
                  <a:schemeClr val="bg1">
                    <a:lumMod val="50000"/>
                  </a:schemeClr>
                </a:solidFill>
              </a:rPr>
              <a:t>fres</a:t>
            </a:r>
            <a:r>
              <a:rPr lang="en-US" b="0" baseline="0" dirty="0" smtClean="0">
                <a:solidFill>
                  <a:schemeClr val="bg1">
                    <a:lumMod val="50000"/>
                  </a:schemeClr>
                </a:solidFill>
              </a:rPr>
              <a:t> as much as possible: analytical calculation</a:t>
            </a:r>
            <a:endParaRPr lang="en-US" b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39666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Estimation by modelling</a:t>
            </a:r>
            <a:r>
              <a:rPr lang="en-US" baseline="0" dirty="0" smtClean="0"/>
              <a:t> the GRIN as point weight</a:t>
            </a:r>
          </a:p>
          <a:p>
            <a:endParaRPr lang="en-US" baseline="0" dirty="0" smtClean="0"/>
          </a:p>
          <a:p>
            <a:r>
              <a:rPr lang="en-US" dirty="0" err="1" smtClean="0"/>
              <a:t>Dependance</a:t>
            </a:r>
            <a:r>
              <a:rPr lang="en-US" dirty="0" smtClean="0"/>
              <a:t>: </a:t>
            </a:r>
            <a:r>
              <a:rPr lang="en-US" dirty="0" err="1" smtClean="0"/>
              <a:t>Dfiber</a:t>
            </a:r>
            <a:r>
              <a:rPr lang="en-US" dirty="0" smtClean="0"/>
              <a:t>, length,</a:t>
            </a:r>
            <a:r>
              <a:rPr lang="en-US" baseline="0" dirty="0" smtClean="0"/>
              <a:t> mas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Optical analysis of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B85578-CD2D-4C8A-A339-DAC31CCFF274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5603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41" descr="IMTEK_Logo_Far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320675"/>
            <a:ext cx="170376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07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31800" y="1449388"/>
            <a:ext cx="11040533" cy="1516062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20807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114675"/>
            <a:ext cx="11040533" cy="15113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5516563"/>
            <a:ext cx="12194116" cy="927100"/>
            <a:chOff x="0" y="5516563"/>
            <a:chExt cx="12194116" cy="927100"/>
          </a:xfrm>
        </p:grpSpPr>
        <p:pic>
          <p:nvPicPr>
            <p:cNvPr id="4" name="Picture 324" descr="TitelE2_30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591" y="5516563"/>
              <a:ext cx="9770525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24" descr="TitelE2_300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42"/>
            <a:stretch/>
          </p:blipFill>
          <p:spPr bwMode="auto">
            <a:xfrm>
              <a:off x="0" y="5516563"/>
              <a:ext cx="8056513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61944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CE67B-DD1D-41B9-93BB-9D99EE00E60D}" type="datetime1">
              <a:rPr lang="es-ES" smtClean="0"/>
              <a:t>28/02/2017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00EA627-73E3-4024-AAE0-2B40EC2210C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6773342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619067" y="57151"/>
            <a:ext cx="2853267" cy="62515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5034" y="57151"/>
            <a:ext cx="8360833" cy="625157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DB391-7429-4C8E-826E-27A3CFA0E78A}" type="datetime1">
              <a:rPr lang="es-ES" smtClean="0"/>
              <a:t>28/02/2017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F774458F-C30F-4F30-9FE2-F21E426E4AB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290944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4588289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9E048-7850-42FE-8377-BB643887D280}" type="datetime1">
              <a:rPr lang="es-ES" smtClean="0"/>
              <a:t>28/02/2017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6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F7F82D7-1BAD-47E5-AED3-FFAE490D3124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6909237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033" y="1341439"/>
            <a:ext cx="5607051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65285" y="1341439"/>
            <a:ext cx="5607049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D10E7-1714-4F7D-9F30-AE6DE53CC0B8}" type="datetime1">
              <a:rPr lang="es-ES" smtClean="0"/>
              <a:t>28/02/2017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BE1413AC-A703-4EA2-A253-A48EFB182FBF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8017672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F5254-DFAD-43A6-9E84-2B7C565855CF}" type="datetime1">
              <a:rPr lang="es-ES" smtClean="0"/>
              <a:t>28/02/2017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9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46CA3992-9A96-4A17-B2CB-4D9241767F07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1288924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9A210-2C75-43A4-B8D4-82515F097CDF}" type="datetime1">
              <a:rPr lang="es-ES" smtClean="0"/>
              <a:t>28/02/2017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5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092F9624-531C-49E1-9784-739D6560672E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5319033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CBDA7-33AE-4F22-89FA-0969CD2A99AE}" type="datetime1">
              <a:rPr lang="es-ES" smtClean="0"/>
              <a:t>28/02/2017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4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769BDA21-CBCE-465C-A06C-310527CCB001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0069949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E2B17-0F47-4CD6-AEA3-78314A1A9E9F}" type="datetime1">
              <a:rPr lang="es-ES" smtClean="0"/>
              <a:t>28/02/2017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5B9181A9-0529-4E2C-92F6-208963EDC952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0140011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43145-720F-4A85-881D-742B1AE0E528}" type="datetime1">
              <a:rPr lang="es-ES" smtClean="0"/>
              <a:t>28/02/2017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Sergio Vilches</a:t>
            </a:r>
          </a:p>
        </p:txBody>
      </p:sp>
      <p:sp>
        <p:nvSpPr>
          <p:cNvPr id="7" name="Rectangle 1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US"/>
              <a:t>- </a:t>
            </a:r>
            <a:fld id="{260BCE13-41D5-454A-934E-A92AAD6AEA2C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4327919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11151" y="57150"/>
            <a:ext cx="9647767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4" tIns="0" rIns="94764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Titel of the presentation, two lines possible if necessary</a:t>
            </a:r>
          </a:p>
        </p:txBody>
      </p:sp>
      <p:sp>
        <p:nvSpPr>
          <p:cNvPr id="1027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4" y="1341439"/>
            <a:ext cx="114173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92" tIns="42547" rIns="95992" bIns="425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First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0"/>
            <a:r>
              <a:rPr lang="en-GB" altLang="en-US" dirty="0" smtClean="0"/>
              <a:t>First level 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1"/>
            <a:r>
              <a:rPr lang="en-GB" altLang="en-US" dirty="0" smtClean="0"/>
              <a:t>Second level</a:t>
            </a:r>
          </a:p>
          <a:p>
            <a:pPr lvl="1"/>
            <a:r>
              <a:rPr lang="en-GB" altLang="en-US" dirty="0" smtClean="0"/>
              <a:t>Second level 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3"/>
            <a:r>
              <a:rPr lang="en-GB" altLang="en-US" dirty="0" smtClean="0"/>
              <a:t>Don’t use a fourth level!</a:t>
            </a:r>
          </a:p>
          <a:p>
            <a:pPr lvl="1"/>
            <a:r>
              <a:rPr lang="en-GB" altLang="en-US" dirty="0" smtClean="0"/>
              <a:t>Second level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9685" y="6343651"/>
            <a:ext cx="1153583" cy="4238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4CB859A0-95DF-4379-9794-FF7D71CF52DE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04485" y="6443663"/>
            <a:ext cx="7740649" cy="2349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200">
                <a:solidFill>
                  <a:srgbClr val="898989"/>
                </a:solidFill>
                <a:latin typeface="Arial" charset="0"/>
                <a:ea typeface="Geneva" charset="-128"/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1030" name="Line 125"/>
          <p:cNvSpPr>
            <a:spLocks noChangeShapeType="1"/>
          </p:cNvSpPr>
          <p:nvPr/>
        </p:nvSpPr>
        <p:spPr bwMode="auto">
          <a:xfrm>
            <a:off x="0" y="1196975"/>
            <a:ext cx="12192000" cy="0"/>
          </a:xfrm>
          <a:prstGeom prst="line">
            <a:avLst/>
          </a:prstGeom>
          <a:noFill/>
          <a:ln w="28575">
            <a:solidFill>
              <a:srgbClr val="C0C0C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dirty="0"/>
          </a:p>
        </p:txBody>
      </p:sp>
      <p:pic>
        <p:nvPicPr>
          <p:cNvPr id="1031" name="Picture 14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335" y="5733257"/>
            <a:ext cx="658284" cy="108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1875" name="Rectangle 1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35634" y="6435725"/>
            <a:ext cx="1631951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de-DE" altLang="en-US" dirty="0" smtClean="0"/>
              <a:t>- </a:t>
            </a:r>
            <a:fld id="{A9A73C2F-94D6-49B3-963E-8085FE132E8A}" type="slidenum">
              <a:rPr lang="de-DE" altLang="en-US" smtClean="0"/>
              <a:pPr>
                <a:defRPr/>
              </a:pPr>
              <a:t>‹#›</a:t>
            </a:fld>
            <a:r>
              <a:rPr lang="de-DE" altLang="en-US" dirty="0" smtClean="0"/>
              <a:t> -</a:t>
            </a:r>
            <a:endParaRPr lang="de-DE" altLang="en-US" dirty="0"/>
          </a:p>
        </p:txBody>
      </p:sp>
      <p:pic>
        <p:nvPicPr>
          <p:cNvPr id="1033" name="Picture 148" descr="IMTEK_Logo_Farb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994" y="257820"/>
            <a:ext cx="1369483" cy="57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 advTm="20000"/>
  <p:timing>
    <p:tnLst>
      <p:par>
        <p:cTn id="1" dur="indefinite" restart="never" nodeType="tmRoot"/>
      </p:par>
    </p:tnLst>
  </p:timing>
  <p:hf hdr="0"/>
  <p:txStyles>
    <p:titleStyle>
      <a:lvl1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171450" indent="-171450" algn="l" defTabSz="852488" rtl="0" eaLnBrk="0" fontAlgn="base" hangingPunct="0">
        <a:spcBef>
          <a:spcPct val="150000"/>
        </a:spcBef>
        <a:spcAft>
          <a:spcPct val="20000"/>
        </a:spcAft>
        <a:buClr>
          <a:srgbClr val="0000CC"/>
        </a:buClr>
        <a:buSzPct val="85000"/>
        <a:buFont typeface="Wingdings" panose="05000000000000000000" pitchFamily="2" charset="2"/>
        <a:buBlip>
          <a:blip r:embed="rId15"/>
        </a:buBlip>
        <a:tabLst>
          <a:tab pos="171450" algn="l"/>
        </a:tabLst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22288" indent="-336550" algn="l" defTabSz="852488" rtl="0" eaLnBrk="0" fontAlgn="base" hangingPunct="0">
        <a:spcBef>
          <a:spcPct val="50000"/>
        </a:spcBef>
        <a:spcAft>
          <a:spcPct val="0"/>
        </a:spcAft>
        <a:buClr>
          <a:srgbClr val="CCCCCC"/>
        </a:buClr>
        <a:buSzPct val="120000"/>
        <a:buFont typeface="Wingdings" panose="05000000000000000000" pitchFamily="2" charset="2"/>
        <a:buChar char="§"/>
        <a:tabLst>
          <a:tab pos="171450" algn="l"/>
        </a:tabLst>
        <a:defRPr sz="2000">
          <a:solidFill>
            <a:schemeClr val="tx1"/>
          </a:solidFill>
          <a:latin typeface="+mn-lt"/>
        </a:defRPr>
      </a:lvl2pPr>
      <a:lvl3pPr marL="769938" indent="-246063" algn="l" defTabSz="852488" rtl="0" eaLnBrk="0" fontAlgn="base" hangingPunct="0">
        <a:spcBef>
          <a:spcPct val="20000"/>
        </a:spcBef>
        <a:spcAft>
          <a:spcPct val="0"/>
        </a:spcAft>
        <a:buClr>
          <a:srgbClr val="CCCCCC"/>
        </a:buClr>
        <a:buSzPct val="90000"/>
        <a:buFont typeface="Wingdings" panose="05000000000000000000" pitchFamily="2" charset="2"/>
        <a:buChar char="Ø"/>
        <a:tabLst>
          <a:tab pos="171450" algn="l"/>
        </a:tabLst>
        <a:defRPr>
          <a:solidFill>
            <a:schemeClr val="tx1"/>
          </a:solidFill>
          <a:latin typeface="+mn-lt"/>
        </a:defRPr>
      </a:lvl3pPr>
      <a:lvl4pPr marL="935038" indent="436563" algn="l" defTabSz="852488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4pPr>
      <a:lvl5pPr marL="1104900" indent="723900" algn="l" defTabSz="852488" rtl="0" eaLnBrk="0" fontAlgn="base" hangingPunct="0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5pPr>
      <a:lvl6pPr marL="15621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6pPr>
      <a:lvl7pPr marL="20193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7pPr>
      <a:lvl8pPr marL="24765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8pPr>
      <a:lvl9pPr marL="29337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7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9288" y="878855"/>
            <a:ext cx="8280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Compact OCT scanner for a bimodal</a:t>
            </a:r>
            <a:br>
              <a:rPr lang="en-US" altLang="en-US" dirty="0" smtClean="0"/>
            </a:br>
            <a:r>
              <a:rPr lang="en-US" altLang="en-US" dirty="0" smtClean="0"/>
              <a:t>endoscopic probe</a:t>
            </a:r>
            <a:endParaRPr lang="en-US" altLang="en-US" sz="1800" b="0" dirty="0">
              <a:solidFill>
                <a:srgbClr val="898989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288" y="6308725"/>
            <a:ext cx="8280400" cy="4254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rgbClr val="898989"/>
                </a:solidFill>
              </a:rPr>
              <a:t>Sergio Vilches</a:t>
            </a:r>
            <a:br>
              <a:rPr lang="en-US" altLang="en-US" sz="1800" dirty="0">
                <a:solidFill>
                  <a:srgbClr val="898989"/>
                </a:solidFill>
              </a:rPr>
            </a:br>
            <a:endParaRPr lang="en-US" altLang="en-US" sz="1800" dirty="0">
              <a:solidFill>
                <a:srgbClr val="89898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15578"/>
            <a:ext cx="5400600" cy="33571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8386093" y="3911011"/>
            <a:ext cx="2822476" cy="2225040"/>
          </a:xfrm>
          <a:prstGeom prst="rect">
            <a:avLst/>
          </a:prstGeom>
          <a:solidFill>
            <a:srgbClr val="EEEEE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29685" y="3913618"/>
            <a:ext cx="7178483" cy="2225040"/>
          </a:xfrm>
          <a:prstGeom prst="rect">
            <a:avLst/>
          </a:prstGeom>
          <a:solidFill>
            <a:srgbClr val="EEEEE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Geometrical optics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10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578590"/>
            <a:ext cx="8720818" cy="1882810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283925"/>
            <a:ext cx="6518165" cy="1484425"/>
          </a:xfrm>
        </p:spPr>
      </p:pic>
      <p:grpSp>
        <p:nvGrpSpPr>
          <p:cNvPr id="13" name="Group 12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36858"/>
              </p:ext>
            </p:extLst>
          </p:nvPr>
        </p:nvGraphicFramePr>
        <p:xfrm>
          <a:off x="8386092" y="3913618"/>
          <a:ext cx="28224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308"/>
                <a:gridCol w="1157168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 smtClean="0"/>
                        <a:t>NA</a:t>
                      </a:r>
                      <a:r>
                        <a:rPr lang="en-US" sz="1100" b="1" dirty="0" err="1" smtClean="0"/>
                        <a:t>fiber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GRIN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0.91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beam</a:t>
                      </a: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0.3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7.5 mm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r>
                        <a:rPr kumimoji="0" 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0.022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75635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optics: illumination PSF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48" y="2924944"/>
            <a:ext cx="4767536" cy="3293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55"/>
          <a:stretch/>
        </p:blipFill>
        <p:spPr>
          <a:xfrm>
            <a:off x="551384" y="1961259"/>
            <a:ext cx="4797102" cy="1608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8" y="1911975"/>
            <a:ext cx="5040558" cy="66025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5"/>
          <a:stretch/>
        </p:blipFill>
        <p:spPr>
          <a:xfrm>
            <a:off x="551384" y="4042220"/>
            <a:ext cx="4797102" cy="16208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2250" y="3354142"/>
            <a:ext cx="279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Infinitesimal fiber core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98140" y="5505090"/>
            <a:ext cx="310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Gaussian mode fiber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13275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30" y="2943312"/>
            <a:ext cx="4740754" cy="32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64" y="1511599"/>
            <a:ext cx="5097852" cy="12333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performance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optics: illumination + collection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4883" y="3059327"/>
            <a:ext cx="5927902" cy="1473119"/>
            <a:chOff x="191344" y="3212086"/>
            <a:chExt cx="5927902" cy="14731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44" y="3212086"/>
              <a:ext cx="5760640" cy="110378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815207" y="4315873"/>
              <a:ext cx="196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illumination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50821" y="4315873"/>
              <a:ext cx="196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detection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624392" y="4841723"/>
            <a:ext cx="16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23.3 </a:t>
            </a:r>
            <a:r>
              <a:rPr lang="en-US" dirty="0" err="1" smtClean="0">
                <a:solidFill>
                  <a:srgbClr val="FF0000"/>
                </a:solidFill>
              </a:rPr>
              <a:t>lp</a:t>
            </a:r>
            <a:r>
              <a:rPr lang="en-US" dirty="0" smtClean="0">
                <a:solidFill>
                  <a:srgbClr val="FF0000"/>
                </a:solidFill>
              </a:rPr>
              <a:t>/mm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43 µm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15701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ZEMAX simulation: Geometrical raytracing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2" y="2506747"/>
            <a:ext cx="5758851" cy="273630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400256" y="57150"/>
            <a:ext cx="3660838" cy="986954"/>
            <a:chOff x="8112224" y="2704"/>
            <a:chExt cx="4064746" cy="10958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2704"/>
              <a:ext cx="4064746" cy="109584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10101148" y="13916"/>
              <a:ext cx="2068877" cy="1084634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alpha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2064" y="2794779"/>
            <a:ext cx="5035143" cy="2650445"/>
            <a:chOff x="6672064" y="2708920"/>
            <a:chExt cx="5035143" cy="26504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064" y="2708920"/>
              <a:ext cx="5035143" cy="2650445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 bwMode="auto">
            <a:xfrm>
              <a:off x="8782495" y="2927533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8782495" y="4033847"/>
              <a:ext cx="659334" cy="6593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713471" y="2008991"/>
            <a:ext cx="29523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pot through focus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83268" y="2008991"/>
            <a:ext cx="29523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raytracing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15655" y="4452658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1.2 mm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92825004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Single modality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0" r="4564" b="11108"/>
          <a:stretch/>
        </p:blipFill>
        <p:spPr>
          <a:xfrm>
            <a:off x="-5318" y="1261119"/>
            <a:ext cx="12199167" cy="339201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88" y="4694408"/>
            <a:ext cx="9182842" cy="20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348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Laser scanned imaging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1900"/>
          <a:stretch/>
        </p:blipFill>
        <p:spPr>
          <a:xfrm>
            <a:off x="9401716" y="1372924"/>
            <a:ext cx="2304256" cy="2380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" y="1514781"/>
            <a:ext cx="8837273" cy="4512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7957"/>
          <a:stretch/>
        </p:blipFill>
        <p:spPr>
          <a:xfrm>
            <a:off x="9219503" y="3761338"/>
            <a:ext cx="2493121" cy="238011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9401716" y="6040674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10049788" y="6011996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1.2 mm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479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/>
          <a:stretch/>
        </p:blipFill>
        <p:spPr>
          <a:xfrm>
            <a:off x="0" y="1952903"/>
            <a:ext cx="5466229" cy="386136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79" y="1840036"/>
            <a:ext cx="6528048" cy="41678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Distortion correction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686" y="1268760"/>
            <a:ext cx="48022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Whirl patterns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43179" y="1268760"/>
            <a:ext cx="60694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Distortion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357510758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216035"/>
            <a:ext cx="3787544" cy="264686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Resolution and field of view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1032"/>
          <a:stretch/>
        </p:blipFill>
        <p:spPr>
          <a:xfrm>
            <a:off x="4061905" y="2162123"/>
            <a:ext cx="4007537" cy="27007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9685" y="1445670"/>
            <a:ext cx="75385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Lateral resolution: 48 µm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6280" y="1432192"/>
            <a:ext cx="34280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Depth of Field: 3.5 mm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9108" y="5075892"/>
            <a:ext cx="26369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Edge Spread Function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944" y="2135166"/>
            <a:ext cx="4056335" cy="2700781"/>
            <a:chOff x="71944" y="2135166"/>
            <a:chExt cx="4056335" cy="270078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r="50436"/>
            <a:stretch/>
          </p:blipFill>
          <p:spPr>
            <a:xfrm>
              <a:off x="71944" y="2135166"/>
              <a:ext cx="4056335" cy="270078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2711624" y="2276872"/>
              <a:ext cx="1008112" cy="28803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79976" y="5075892"/>
            <a:ext cx="7200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MTF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16280" y="5075892"/>
            <a:ext cx="34563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Translated mirror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26322" y="4712401"/>
            <a:ext cx="940632" cy="1093584"/>
            <a:chOff x="4497789" y="4595992"/>
            <a:chExt cx="1140886" cy="13264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9410" y="5036437"/>
              <a:ext cx="407286" cy="44551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7851" y="4939188"/>
              <a:ext cx="388182" cy="617948"/>
            </a:xfrm>
            <a:prstGeom prst="rect">
              <a:avLst/>
            </a:prstGeom>
          </p:spPr>
        </p:pic>
        <p:sp>
          <p:nvSpPr>
            <p:cNvPr id="22" name="Right Arrow 21"/>
            <p:cNvSpPr/>
            <p:nvPr/>
          </p:nvSpPr>
          <p:spPr bwMode="auto">
            <a:xfrm>
              <a:off x="4497789" y="4595992"/>
              <a:ext cx="1140886" cy="1326401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36554" y="4917637"/>
              <a:ext cx="298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,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47432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OCT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ylindrical cross section imaging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3"/>
          <a:stretch/>
        </p:blipFill>
        <p:spPr>
          <a:xfrm>
            <a:off x="6525883" y="4202882"/>
            <a:ext cx="4336907" cy="233078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9"/>
          <a:stretch/>
        </p:blipFill>
        <p:spPr>
          <a:xfrm>
            <a:off x="6508361" y="1615408"/>
            <a:ext cx="5059224" cy="2286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2420888"/>
            <a:ext cx="6111851" cy="25202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6452171" y="1253447"/>
            <a:ext cx="363909" cy="23133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87307" y="3868580"/>
            <a:ext cx="363909" cy="23133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9514" y="1301414"/>
            <a:ext cx="37581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fingertip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43164" y="3968414"/>
            <a:ext cx="37581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colon polyp</a:t>
            </a:r>
          </a:p>
        </p:txBody>
      </p:sp>
    </p:spTree>
    <p:extLst>
      <p:ext uri="{BB962C8B-B14F-4D97-AF65-F5344CB8AC3E}">
        <p14:creationId xmlns:p14="http://schemas.microsoft.com/office/powerpoint/2010/main" val="226660959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Outlook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OCT 2D Imaging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65976" y="1700808"/>
            <a:ext cx="7779158" cy="3384452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pPr>
              <a:buClr>
                <a:schemeClr val="tx1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dirty="0" smtClean="0"/>
              <a:t>OCT scanning engine: 0.9 mm diameter, 9 mm length</a:t>
            </a:r>
          </a:p>
          <a:p>
            <a:pPr marL="185738" lvl="1" indent="0">
              <a:buClr>
                <a:schemeClr val="tx1"/>
              </a:buClr>
              <a:buSzPct val="150000"/>
              <a:buNone/>
            </a:pPr>
            <a:r>
              <a:rPr lang="en-US" dirty="0" smtClean="0"/>
              <a:t>	→ Smallest in literature?</a:t>
            </a:r>
          </a:p>
          <a:p>
            <a:pPr>
              <a:buClr>
                <a:schemeClr val="tx1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dirty="0" smtClean="0"/>
              <a:t>Accurate optical and mechanical analytical analysis</a:t>
            </a:r>
          </a:p>
          <a:p>
            <a:pPr marL="185738" lvl="1" indent="0">
              <a:buClr>
                <a:schemeClr val="tx1"/>
              </a:buClr>
              <a:buSzPct val="150000"/>
              <a:buNone/>
            </a:pPr>
            <a:r>
              <a:rPr lang="en-US" dirty="0" smtClean="0"/>
              <a:t>	</a:t>
            </a:r>
            <a:r>
              <a:rPr lang="en-US" dirty="0"/>
              <a:t> → </a:t>
            </a:r>
            <a:r>
              <a:rPr lang="en-US" dirty="0" smtClean="0"/>
              <a:t>Guideline for future fiber scanner systems</a:t>
            </a:r>
          </a:p>
          <a:p>
            <a:pPr>
              <a:buClr>
                <a:schemeClr val="tx1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dirty="0" smtClean="0"/>
              <a:t>Reduction of imaging distortions</a:t>
            </a:r>
          </a:p>
          <a:p>
            <a:pPr marL="0" indent="0">
              <a:buClr>
                <a:schemeClr val="tx1"/>
              </a:buClr>
              <a:buSzPct val="150000"/>
              <a:buNone/>
            </a:pPr>
            <a:r>
              <a:rPr lang="en-US" dirty="0" smtClean="0"/>
              <a:t>Outlook: Integration in bimodal probe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19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586300893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Optical biopsy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50145" y="6443663"/>
            <a:ext cx="7740649" cy="234950"/>
          </a:xfrm>
        </p:spPr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9352619" y="2901523"/>
            <a:ext cx="48955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Arteriovenous Malformation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Fujii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T. 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Kuwano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H.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Transversal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OCT image of the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macula J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A. Flatter and J. Carroll, </a:t>
            </a:r>
            <a:endParaRPr lang="en-US" sz="11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http://colorectalsurgeonssydney.com.au/?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page_id=425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joimax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GmbH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07" y="4579560"/>
            <a:ext cx="2702579" cy="18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07" y="1804917"/>
            <a:ext cx="2697421" cy="180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 rot="16200000">
            <a:off x="3144645" y="5281273"/>
            <a:ext cx="1800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Microscopy</a:t>
            </a:r>
            <a:endParaRPr kumimoji="0" lang="en-US" sz="2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 rot="16200000">
            <a:off x="6252869" y="2520251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Histology</a:t>
            </a:r>
            <a:endParaRPr kumimoji="0" lang="en-US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979292" y="4579561"/>
            <a:ext cx="2677841" cy="1800000"/>
            <a:chOff x="7299636" y="4292540"/>
            <a:chExt cx="2677841" cy="180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746" y="4292540"/>
              <a:ext cx="2277731" cy="180000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auto">
            <a:xfrm rot="16200000">
              <a:off x="6599691" y="4992485"/>
              <a:ext cx="18000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OCT</a:t>
              </a:r>
              <a:endPara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70899" y="1804917"/>
            <a:ext cx="2292411" cy="1800000"/>
            <a:chOff x="2572002" y="1700447"/>
            <a:chExt cx="2292411" cy="1800000"/>
          </a:xfrm>
        </p:grpSpPr>
        <p:pic>
          <p:nvPicPr>
            <p:cNvPr id="33" name="Picture 10" descr="Image result for biopsy forceps colon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61" t="11827" b="4174"/>
            <a:stretch/>
          </p:blipFill>
          <p:spPr bwMode="auto">
            <a:xfrm>
              <a:off x="2941334" y="1700447"/>
              <a:ext cx="1923079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 bwMode="auto">
            <a:xfrm rot="16200000">
              <a:off x="1856668" y="2415781"/>
              <a:ext cx="18000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Biopsy</a:t>
              </a:r>
              <a:endPara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974494" y="1295811"/>
            <a:ext cx="868263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charset="0"/>
              </a:rPr>
              <a:t>Conventional biopsy (</a:t>
            </a:r>
            <a:r>
              <a:rPr lang="en-US" b="1" i="1" dirty="0" smtClean="0">
                <a:latin typeface="Arial" charset="0"/>
              </a:rPr>
              <a:t>ex situ</a:t>
            </a:r>
            <a:r>
              <a:rPr lang="en-US" b="1" dirty="0" smtClean="0">
                <a:latin typeface="Arial" charset="0"/>
              </a:rPr>
              <a:t>)</a:t>
            </a:r>
            <a:endParaRPr kumimoji="0" lang="en-US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974495" y="4031012"/>
            <a:ext cx="868263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Optical biopsy (</a:t>
            </a:r>
            <a:r>
              <a:rPr kumimoji="0" lang="en-US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 situ)</a:t>
            </a:r>
            <a:endParaRPr kumimoji="0" lang="en-US" b="1" i="1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6443812" y="251063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>
            <a:off x="3430557" y="248889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Equal 30"/>
          <p:cNvSpPr/>
          <p:nvPr/>
        </p:nvSpPr>
        <p:spPr bwMode="auto">
          <a:xfrm>
            <a:off x="3352532" y="5247317"/>
            <a:ext cx="432048" cy="464483"/>
          </a:xfrm>
          <a:prstGeom prst="mathEqual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ight Arrow 44"/>
          <p:cNvSpPr/>
          <p:nvPr/>
        </p:nvSpPr>
        <p:spPr bwMode="auto">
          <a:xfrm>
            <a:off x="9747271" y="2488893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9747271" y="5247316"/>
            <a:ext cx="443893" cy="432048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 rot="16200000">
            <a:off x="9691854" y="2520250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Diagnostic</a:t>
            </a:r>
            <a:endParaRPr kumimoji="0" lang="en-US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 rot="16200000">
            <a:off x="9691854" y="5294893"/>
            <a:ext cx="1800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Diagnostic</a:t>
            </a:r>
            <a:endParaRPr kumimoji="0" lang="en-US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Plus 31"/>
          <p:cNvSpPr/>
          <p:nvPr/>
        </p:nvSpPr>
        <p:spPr bwMode="auto">
          <a:xfrm>
            <a:off x="6495391" y="5243998"/>
            <a:ext cx="479607" cy="455532"/>
          </a:xfrm>
          <a:prstGeom prst="mathPlus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2" name="Picture 4" descr="http://www.intechopen.com/source/html/43817/media/image3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78" r="50579"/>
          <a:stretch/>
        </p:blipFill>
        <p:spPr bwMode="auto">
          <a:xfrm>
            <a:off x="7335019" y="1810417"/>
            <a:ext cx="236649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http://www.intechopen.com/source/html/43817/media/image3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-350" r="53602" b="50036"/>
          <a:stretch/>
        </p:blipFill>
        <p:spPr bwMode="auto">
          <a:xfrm>
            <a:off x="4255565" y="4579559"/>
            <a:ext cx="22816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5542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9288" y="878855"/>
            <a:ext cx="8280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Compact OCT scanner for a bimodal</a:t>
            </a:r>
            <a:br>
              <a:rPr lang="en-US" altLang="en-US" dirty="0" smtClean="0"/>
            </a:br>
            <a:r>
              <a:rPr lang="en-US" altLang="en-US" dirty="0" smtClean="0"/>
              <a:t>endoscopic probe</a:t>
            </a:r>
            <a:endParaRPr lang="en-US" altLang="en-US" sz="1800" b="0" dirty="0">
              <a:solidFill>
                <a:srgbClr val="898989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288" y="6308725"/>
            <a:ext cx="8280400" cy="4254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rgbClr val="898989"/>
                </a:solidFill>
              </a:rPr>
              <a:t>Sergio Vilches</a:t>
            </a:r>
            <a:br>
              <a:rPr lang="en-US" altLang="en-US" sz="1800" dirty="0">
                <a:solidFill>
                  <a:srgbClr val="898989"/>
                </a:solidFill>
              </a:rPr>
            </a:br>
            <a:endParaRPr lang="en-US" altLang="en-US" sz="1800" dirty="0">
              <a:solidFill>
                <a:srgbClr val="89898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15578"/>
            <a:ext cx="5400600" cy="33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Electrical contacts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1" y="1909705"/>
            <a:ext cx="5354815" cy="36181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21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21" y="1572070"/>
            <a:ext cx="5411793" cy="43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19112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3D printed housing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"/>
          <a:stretch/>
        </p:blipFill>
        <p:spPr>
          <a:xfrm>
            <a:off x="1548174" y="1412776"/>
            <a:ext cx="8834667" cy="30734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22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465259"/>
            <a:ext cx="6999666" cy="16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8621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b="0" dirty="0" smtClean="0">
                <a:solidFill>
                  <a:schemeClr val="bg1">
                    <a:lumMod val="50000"/>
                  </a:schemeClr>
                </a:solidFill>
              </a:rPr>
              <a:t>Bimodal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Endoscopy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23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5" y="1879413"/>
            <a:ext cx="4374173" cy="3431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7685670" y="1508480"/>
            <a:ext cx="77955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Arteriovenous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Malformation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Fujii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T. 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Kuwano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H. 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9481906" y="3045970"/>
            <a:ext cx="48955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Transversal OCT image of the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macula J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A. Flatter and J. Carroll,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698917" y="2428103"/>
            <a:ext cx="2520001" cy="2379522"/>
            <a:chOff x="7831777" y="4130397"/>
            <a:chExt cx="2880001" cy="237952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1777" y="4530507"/>
              <a:ext cx="2880000" cy="19794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7831778" y="4130397"/>
              <a:ext cx="28800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OCT</a:t>
              </a:r>
              <a:endPara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88096" y="2413204"/>
            <a:ext cx="2520000" cy="2394421"/>
            <a:chOff x="7831777" y="1503438"/>
            <a:chExt cx="2880000" cy="2394421"/>
          </a:xfrm>
        </p:grpSpPr>
        <p:pic>
          <p:nvPicPr>
            <p:cNvPr id="1026" name="Picture 2" descr="http://media.gettyimages.com/videos/vascular-abnormality-endoscopic-view-of-a-vascular-abnormality-in-the-video-id157397074?s=640x640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3" t="5747" r="8960" b="4655"/>
            <a:stretch/>
          </p:blipFill>
          <p:spPr bwMode="auto">
            <a:xfrm>
              <a:off x="7831777" y="1903548"/>
              <a:ext cx="2880000" cy="1994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7831777" y="1503438"/>
              <a:ext cx="28800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>
                  <a:latin typeface="Arial" charset="0"/>
                </a:rPr>
                <a:t>microscopy</a:t>
              </a:r>
              <a:endPara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07885" y="3177774"/>
            <a:ext cx="1580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pic>
        <p:nvPicPr>
          <p:cNvPr id="15" name="Picture 2" descr="Image result for colon biops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52" y="-1303436"/>
            <a:ext cx="33337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ovea centralis histolog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267" y="-1577938"/>
            <a:ext cx="3883010" cy="257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iopsy forceps col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1" t="11827" b="4174"/>
          <a:stretch/>
        </p:blipFill>
        <p:spPr bwMode="auto">
          <a:xfrm>
            <a:off x="3863752" y="-675456"/>
            <a:ext cx="169249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54258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3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Bimodal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implementation: Size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 bwMode="auto">
              <a:xfrm>
                <a:off x="4074609" y="5793480"/>
                <a:ext cx="3600399" cy="4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mm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kumimoji="0" lang="en-US" sz="24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4609" y="5793480"/>
                <a:ext cx="3600399" cy="470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" b="18905"/>
          <a:stretch/>
        </p:blipFill>
        <p:spPr>
          <a:xfrm>
            <a:off x="1048974" y="1499118"/>
            <a:ext cx="9651668" cy="389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89470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Bimodal 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4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644"/>
            <a:ext cx="12192000" cy="3994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644"/>
            <a:ext cx="12192000" cy="399490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41469" y="1412776"/>
            <a:ext cx="12212735" cy="4255770"/>
            <a:chOff x="-1648975" y="596638"/>
            <a:chExt cx="12212735" cy="42557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8975" y="2067211"/>
              <a:ext cx="12192000" cy="278519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-1628240" y="596638"/>
              <a:ext cx="12192000" cy="174394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621209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Swept-Source Optical Coherence Tomography SS-OCT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Theory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5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" r="28336"/>
          <a:stretch/>
        </p:blipFill>
        <p:spPr>
          <a:xfrm>
            <a:off x="335360" y="1723337"/>
            <a:ext cx="6832075" cy="4712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4" r="1"/>
          <a:stretch/>
        </p:blipFill>
        <p:spPr>
          <a:xfrm>
            <a:off x="8603429" y="1731275"/>
            <a:ext cx="2710977" cy="47123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6373" y="1331476"/>
            <a:ext cx="272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Michelson interferometer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67808" y="1331476"/>
            <a:ext cx="272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73952" y="1331476"/>
            <a:ext cx="272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Fourier transform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63552" y="549245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204A87"/>
                </a:solidFill>
              </a:rPr>
              <a:t>sample</a:t>
            </a:r>
            <a:endParaRPr lang="en-US" sz="1400" dirty="0">
              <a:solidFill>
                <a:srgbClr val="204A87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73" y="2181065"/>
            <a:ext cx="3089479" cy="3344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3527869" y="3585022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888A85"/>
                </a:solidFill>
              </a:rPr>
              <a:t>r</a:t>
            </a:r>
            <a:r>
              <a:rPr lang="en-US" sz="1400" dirty="0" smtClean="0">
                <a:solidFill>
                  <a:srgbClr val="888A85"/>
                </a:solidFill>
              </a:rPr>
              <a:t>eference</a:t>
            </a:r>
          </a:p>
          <a:p>
            <a:pPr algn="ctr"/>
            <a:r>
              <a:rPr lang="en-US" sz="1400" dirty="0" smtClean="0">
                <a:solidFill>
                  <a:srgbClr val="888A85"/>
                </a:solidFill>
              </a:rPr>
              <a:t>mirror</a:t>
            </a:r>
            <a:endParaRPr lang="en-US" sz="1400" dirty="0">
              <a:solidFill>
                <a:srgbClr val="888A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20011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Swept-Source OCT: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Fiber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scanner </a:t>
            </a: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requirements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6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7319113" y="1628800"/>
            <a:ext cx="4248471" cy="17851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Optical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requirements: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</a:rPr>
              <a:t>Long depth of field: &gt; 2 mm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aseline="0" dirty="0" smtClean="0">
                <a:latin typeface="Arial" charset="0"/>
              </a:rPr>
              <a:t>Scanning mechanism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smtClean="0">
                <a:latin typeface="Arial" charset="0"/>
              </a:rPr>
              <a:t>High field of view</a:t>
            </a:r>
            <a:endParaRPr lang="en-US" sz="2000" dirty="0" smtClean="0"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319114" y="3609674"/>
            <a:ext cx="4248471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 smtClean="0">
                <a:latin typeface="Arial" charset="0"/>
              </a:rPr>
              <a:t>Mechanical requirements: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smtClean="0">
                <a:latin typeface="Arial" charset="0"/>
              </a:rPr>
              <a:t>Diameter &lt; 3.3 mm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Scanning mechanism </a:t>
            </a:r>
            <a:r>
              <a:rPr lang="en-US" sz="2000" dirty="0" smtClean="0">
                <a:latin typeface="Arial" charset="0"/>
              </a:rPr>
              <a:t>adequate for OCT sampling rate (100 kHz)</a:t>
            </a:r>
            <a:endParaRPr lang="en-US" sz="2000" dirty="0" smtClean="0">
              <a:latin typeface="Arial" charset="0"/>
            </a:endParaRP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smtClean="0">
                <a:latin typeface="Arial" charset="0"/>
              </a:rPr>
              <a:t>Object-</a:t>
            </a:r>
            <a:r>
              <a:rPr lang="en-US" sz="2000" dirty="0" smtClean="0">
                <a:latin typeface="Arial" charset="0"/>
              </a:rPr>
              <a:t>side </a:t>
            </a:r>
            <a:r>
              <a:rPr lang="en-US" sz="2000" dirty="0" err="1" smtClean="0">
                <a:latin typeface="Arial" charset="0"/>
              </a:rPr>
              <a:t>t</a:t>
            </a:r>
            <a:r>
              <a:rPr lang="en-US" sz="2000" dirty="0" err="1" smtClean="0">
                <a:latin typeface="Arial" charset="0"/>
              </a:rPr>
              <a:t>elecentric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1344" y="1921000"/>
            <a:ext cx="6624474" cy="3500190"/>
            <a:chOff x="191344" y="1921000"/>
            <a:chExt cx="6624474" cy="35001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44" y="1921000"/>
              <a:ext cx="6624474" cy="350019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3359696" y="2420888"/>
              <a:ext cx="1847304" cy="919212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610856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Fourier plane scanner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7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21" y="2523583"/>
            <a:ext cx="7930912" cy="260299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92" y="2523583"/>
            <a:ext cx="8116841" cy="2602997"/>
          </a:xfrm>
        </p:spPr>
      </p:pic>
      <p:cxnSp>
        <p:nvCxnSpPr>
          <p:cNvPr id="9" name="Straight Connector 8"/>
          <p:cNvCxnSpPr/>
          <p:nvPr/>
        </p:nvCxnSpPr>
        <p:spPr bwMode="auto">
          <a:xfrm>
            <a:off x="5846068" y="2022624"/>
            <a:ext cx="33908" cy="32065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721288" y="1460071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Fourier plane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96003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023992" y="1792081"/>
            <a:ext cx="6168008" cy="3869167"/>
          </a:xfrm>
          <a:prstGeom prst="rect">
            <a:avLst/>
          </a:prstGeom>
          <a:solidFill>
            <a:srgbClr val="EEEEE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scanner</a:t>
            </a:r>
            <a:br>
              <a:rPr lang="en-US" dirty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Piezoelectric actuation + Mechanical amplification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Sergio Vilches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8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" y="1818897"/>
            <a:ext cx="5980474" cy="4229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8" y="2143169"/>
            <a:ext cx="5862302" cy="32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8" y="2146989"/>
            <a:ext cx="586230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63200"/>
      </p:ext>
    </p:extLst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919536" y="5230453"/>
            <a:ext cx="2520280" cy="11712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scanner</a:t>
            </a:r>
            <a:br>
              <a:rPr lang="en-US" dirty="0" smtClean="0"/>
            </a:br>
            <a:r>
              <a:rPr lang="en-US" b="0" dirty="0" smtClean="0">
                <a:solidFill>
                  <a:schemeClr val="bg1">
                    <a:lumMod val="50000"/>
                  </a:schemeClr>
                </a:solidFill>
              </a:rPr>
              <a:t>Resonance frequency estimation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491" y="1497157"/>
            <a:ext cx="4786461" cy="186893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3AD65C-2911-448A-871B-962D8237AC9D}" type="datetime1">
              <a:rPr lang="es-ES" smtClean="0"/>
              <a:t>28/02/2017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Sergio Vilches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- </a:t>
            </a:r>
            <a:fld id="{C975546C-E19A-44CF-BFCB-67B0FD85392B}" type="slidenum">
              <a:rPr lang="de-DE" altLang="en-US" smtClean="0"/>
              <a:pPr>
                <a:defRPr/>
              </a:pPr>
              <a:t>9</a:t>
            </a:fld>
            <a:r>
              <a:rPr lang="de-DE" altLang="en-US" smtClean="0"/>
              <a:t> -</a:t>
            </a:r>
            <a:endParaRPr lang="de-DE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27943"/>
          <a:stretch/>
        </p:blipFill>
        <p:spPr>
          <a:xfrm>
            <a:off x="1110481" y="3443768"/>
            <a:ext cx="4320480" cy="17090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36" y="2020554"/>
            <a:ext cx="3876662" cy="2560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704"/>
            <a:ext cx="4079776" cy="10998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8688288" y="57150"/>
            <a:ext cx="2043212" cy="971550"/>
          </a:xfrm>
          <a:prstGeom prst="rect">
            <a:avLst/>
          </a:prstGeom>
          <a:noFill/>
          <a:ln w="76200" cap="flat" cmpd="sng" algn="ctr">
            <a:solidFill>
              <a:schemeClr val="tx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19536" y="5406896"/>
                <a:ext cx="2376264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𝑓𝑖𝑏𝑒𝑟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𝑓𝑖𝑏𝑒𝑟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𝐺𝑅𝐼𝑁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5406896"/>
                <a:ext cx="2376264" cy="8183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7968208" y="5158933"/>
            <a:ext cx="29523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COMSOL Simulation:</a:t>
            </a:r>
          </a:p>
          <a:p>
            <a:pPr algn="ctr"/>
            <a:r>
              <a:rPr lang="en-US" b="1" dirty="0" smtClean="0"/>
              <a:t>762 Hz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8208" y="1297950"/>
            <a:ext cx="29523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Analytical Calculation</a:t>
            </a:r>
          </a:p>
          <a:p>
            <a:pPr algn="ctr"/>
            <a:r>
              <a:rPr lang="en-US" b="1" dirty="0" smtClean="0"/>
              <a:t>770 Hz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1" r="21182" b="31070"/>
          <a:stretch/>
        </p:blipFill>
        <p:spPr>
          <a:xfrm>
            <a:off x="7754228" y="5886652"/>
            <a:ext cx="3380288" cy="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5549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TEK-Powerpoint Template (2010)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C00000"/>
      </a:accent2>
      <a:accent3>
        <a:srgbClr val="2D2DB9"/>
      </a:accent3>
      <a:accent4>
        <a:srgbClr val="FFC000"/>
      </a:accent4>
      <a:accent5>
        <a:srgbClr val="7F7F7F"/>
      </a:accent5>
      <a:accent6>
        <a:srgbClr val="3F3F3F"/>
      </a:accent6>
      <a:hlink>
        <a:srgbClr val="3333CC"/>
      </a:hlink>
      <a:folHlink>
        <a:srgbClr val="B2B2B2"/>
      </a:folHlink>
    </a:clrScheme>
    <a:fontScheme name="IMTEK - Powerpoint Template - 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MTEK - Powerpoint Template - 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TEK - Powerpoint Template - 20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IMTEK-Powerpoint Template (2010)</Template>
  <TotalTime>5185</TotalTime>
  <Words>878</Words>
  <Application>Microsoft Office PowerPoint</Application>
  <PresentationFormat>Widescreen</PresentationFormat>
  <Paragraphs>272</Paragraphs>
  <Slides>23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 Unicode MS</vt:lpstr>
      <vt:lpstr>Arial</vt:lpstr>
      <vt:lpstr>Cambria Math</vt:lpstr>
      <vt:lpstr>CommonBullets</vt:lpstr>
      <vt:lpstr>Geneva</vt:lpstr>
      <vt:lpstr>Wingdings</vt:lpstr>
      <vt:lpstr>IMTEK-Powerpoint Template (2010)</vt:lpstr>
      <vt:lpstr>Compact OCT scanner for a bimodal endoscopic probe</vt:lpstr>
      <vt:lpstr>Motivation  Optical biopsy</vt:lpstr>
      <vt:lpstr>Fiber scanner Bimodal implementation: Size</vt:lpstr>
      <vt:lpstr>Fiber scanner Bimodal implementation</vt:lpstr>
      <vt:lpstr>Swept-Source Optical Coherence Tomography SS-OCT Theory</vt:lpstr>
      <vt:lpstr>Swept-Source OCT: Fiber scanner requirements</vt:lpstr>
      <vt:lpstr>Fiber scanner Fourier plane scanner</vt:lpstr>
      <vt:lpstr>Fiber scanner Piezoelectric actuation + Mechanical amplification</vt:lpstr>
      <vt:lpstr>Fiber scanner Resonance frequency estimation</vt:lpstr>
      <vt:lpstr>Optical performance Geometrical optics</vt:lpstr>
      <vt:lpstr>Optical performance Fourier optics: illumination PSF</vt:lpstr>
      <vt:lpstr>Optical performance Fourier optics: illumination + collection</vt:lpstr>
      <vt:lpstr>Optical performance ZEMAX simulation: Geometrical raytracing</vt:lpstr>
      <vt:lpstr>Implementation Single modality probe</vt:lpstr>
      <vt:lpstr>Experimental evaluation Laser scanned imaging</vt:lpstr>
      <vt:lpstr>Experimental evaluation Distortion correction</vt:lpstr>
      <vt:lpstr>Experimental evaluation Resolution and field of view</vt:lpstr>
      <vt:lpstr>Experimental evaluation OCT cylindrical cross section imaging</vt:lpstr>
      <vt:lpstr>Conclusion and Outlook OCT 2D Imaging</vt:lpstr>
      <vt:lpstr>Compact OCT scanner for a bimodal endoscopic probe</vt:lpstr>
      <vt:lpstr>Implementation Electrical contacts</vt:lpstr>
      <vt:lpstr>Implementation 3D printed housing</vt:lpstr>
      <vt:lpstr>Motivation  Bimodal Endoscopy</vt:lpstr>
    </vt:vector>
  </TitlesOfParts>
  <Manager/>
  <Company>Uni Freiburg, IMTEK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IMTEK powerpoint template 2010:</dc:title>
  <dc:creator>kg300</dc:creator>
  <cp:lastModifiedBy>Sergio</cp:lastModifiedBy>
  <cp:revision>224</cp:revision>
  <cp:lastPrinted>2000-04-26T18:20:46Z</cp:lastPrinted>
  <dcterms:created xsi:type="dcterms:W3CDTF">2011-03-01T14:49:25Z</dcterms:created>
  <dcterms:modified xsi:type="dcterms:W3CDTF">2017-02-28T18:38:46Z</dcterms:modified>
</cp:coreProperties>
</file>